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5" r:id="rId11"/>
    <p:sldId id="266" r:id="rId12"/>
    <p:sldId id="26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jqq77.com/img/56904c679bd5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7704" y="1484784"/>
            <a:ext cx="53285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Гауссова кривая. Закон больших чисел. Решение ключевых задач.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5816" y="5733256"/>
            <a:ext cx="4414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Учитель математики: Максютова Э.Х.</a:t>
            </a: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МОАУ СОШ №16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76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mypresentation.ru/documents/9ec502c5295051bf182d7ac95413cbe2/im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8005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836712"/>
            <a:ext cx="727280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 </a:t>
            </a:r>
          </a:p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«Математика - царица наук, арифметика – царица математики».                                   </a:t>
            </a:r>
          </a:p>
          <a:p>
            <a:pPr algn="r"/>
            <a:r>
              <a:rPr lang="ru-RU" dirty="0" smtClean="0"/>
              <a:t>                    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К.Ф. Гаусс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arl Friedrich Gau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26085"/>
            <a:ext cx="2478509" cy="335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9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mypresentation.ru/documents/9ec502c5295051bf182d7ac95413cbe2/im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8" y="12005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zavantag.com/tw_files2/urls_11/6/d-5796/7z-docs/3_html_m1c34907e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94809"/>
            <a:ext cx="800237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68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mypresentation.ru/documents/9ec502c5295051bf182d7ac95413cbe2/im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fs00.infourok.ru/images/doc/250/254724/hello_html_3064e9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36712"/>
            <a:ext cx="640871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27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mypresentation.ru/documents/9ec502c5295051bf182d7ac95413cbe2/im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8" y="12005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xliby.ru/nauchnaja_literatura_prochee/testovyi_kontrol_v_obrazovanii/i_07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200799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73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mypresentation.ru/documents/9ec502c5295051bf182d7ac95413cbe2/im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8" y="12005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67544" y="980728"/>
                <a:ext cx="8424936" cy="5991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Алгоритм использования функции y=ϕ(x) в приближённых вычислениях</a:t>
                </a:r>
                <a:r>
                  <a:rPr lang="ru-RU" sz="28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Для вычисления вероятности </a:t>
                </a:r>
                <a:r>
                  <a:rPr lang="ru-RU" sz="2800" b="1" dirty="0" err="1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Pn</a:t>
                </a:r>
                <a:r>
                  <a:rPr lang="ru-RU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(k)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 следует</a:t>
                </a:r>
                <a:r>
                  <a:rPr lang="ru-RU" sz="2800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</a:p>
              <a:p>
                <a:pPr marL="457200" indent="-457200">
                  <a:buFont typeface="Wingdings" pitchFamily="2" charset="2"/>
                  <a:buChar char="Ø"/>
                </a:pP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проверить </a:t>
                </a:r>
                <a:r>
                  <a:rPr lang="ru-RU" sz="2800" dirty="0" smtClean="0">
                    <a:latin typeface="Times New Roman" pitchFamily="18" charset="0"/>
                    <a:cs typeface="Times New Roman" pitchFamily="18" charset="0"/>
                  </a:rPr>
                  <a:t>справедливость неравенства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r>
                  <a:rPr lang="en-US" sz="2800" b="1" dirty="0" err="1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npq</a:t>
                </a:r>
                <a:r>
                  <a:rPr lang="en-US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&gt;10</a:t>
                </a:r>
                <a:r>
                  <a:rPr lang="en-US" sz="2800" dirty="0" smtClean="0"/>
                  <a:t>;</a:t>
                </a:r>
                <a:endParaRPr lang="ru-RU" sz="2800" dirty="0" smtClean="0"/>
              </a:p>
              <a:p>
                <a:pPr marL="457200" indent="-457200">
                  <a:buFont typeface="Wingdings" pitchFamily="2" charset="2"/>
                  <a:buChar char="Ø"/>
                </a:pP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вычислить </a:t>
                </a:r>
                <a:r>
                  <a:rPr lang="ru-RU" sz="2800" b="1" dirty="0" err="1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sz="2000" b="1" dirty="0" err="1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к</a:t>
                </a:r>
                <a:r>
                  <a:rPr lang="ru-RU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 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по формуле </a:t>
                </a: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sz="2000" b="1" dirty="0" err="1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к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np</m:t>
                        </m:r>
                      </m:num>
                      <m:den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√</m:t>
                        </m:r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npq</m:t>
                        </m:r>
                      </m:den>
                    </m:f>
                  </m:oMath>
                </a14:m>
                <a:r>
                  <a:rPr lang="ru-RU" sz="2800" dirty="0" smtClean="0">
                    <a:latin typeface="Times New Roman" pitchFamily="18" charset="0"/>
                    <a:cs typeface="Times New Roman" pitchFamily="18" charset="0"/>
                  </a:rPr>
                  <a:t>;</a:t>
                </a:r>
              </a:p>
              <a:p>
                <a:pPr marL="457200" indent="-457200">
                  <a:buFont typeface="Wingdings" pitchFamily="2" charset="2"/>
                  <a:buChar char="Ø"/>
                </a:pP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по таблице значений гауссовой функции вычислить </a:t>
                </a: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ϕ(</a:t>
                </a:r>
                <a:r>
                  <a:rPr lang="ru-RU" sz="2800" b="1" dirty="0" err="1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sz="2000" b="1" dirty="0" err="1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к</a:t>
                </a: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ru-RU" sz="2800" b="1" dirty="0" smtClean="0">
                    <a:latin typeface="Times New Roman" pitchFamily="18" charset="0"/>
                    <a:cs typeface="Times New Roman" pitchFamily="18" charset="0"/>
                  </a:rPr>
                  <a:t>;</a:t>
                </a:r>
              </a:p>
              <a:p>
                <a:pPr marL="457200" indent="-457200">
                  <a:buFont typeface="Wingdings" pitchFamily="2" charset="2"/>
                  <a:buChar char="Ø"/>
                </a:pP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предыдущий результат разделить на </a:t>
                </a: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√</a:t>
                </a:r>
                <a:r>
                  <a:rPr lang="ru-RU" sz="2800" b="1" dirty="0" err="1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npq</a:t>
                </a: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;</a:t>
                </a:r>
              </a:p>
              <a:p>
                <a:pPr marL="457200" indent="-457200">
                  <a:buFont typeface="Wingdings" pitchFamily="2" charset="2"/>
                  <a:buChar char="Ø"/>
                </a:pPr>
                <a:endParaRPr lang="ru-RU" sz="2800" b="1" dirty="0" smtClean="0">
                  <a:solidFill>
                    <a:schemeClr val="accent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800" dirty="0" smtClean="0"/>
                  <a:t>                                  </a:t>
                </a:r>
                <a:r>
                  <a:rPr lang="en-US" sz="2800" b="1" dirty="0" err="1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Pn</a:t>
                </a:r>
                <a:r>
                  <a:rPr lang="en-US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(k)=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l-GR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ϕ</m:t>
                        </m:r>
                        <m:r>
                          <m:rPr>
                            <m:nor/>
                          </m:rPr>
                          <a:rPr lang="el-GR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ru-RU" sz="2800" b="1" i="0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к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√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npq</m:t>
                        </m:r>
                      </m:den>
                    </m:f>
                  </m:oMath>
                </a14:m>
                <a:r>
                  <a:rPr lang="en-US" sz="2800" dirty="0"/>
                  <a:t/>
                </a:r>
                <a:br>
                  <a:rPr lang="en-US" sz="2800" dirty="0"/>
                </a:b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980728"/>
                <a:ext cx="8424936" cy="5991320"/>
              </a:xfrm>
              <a:prstGeom prst="rect">
                <a:avLst/>
              </a:prstGeom>
              <a:blipFill rotWithShape="1">
                <a:blip r:embed="rId3"/>
                <a:stretch>
                  <a:fillRect l="-1520" t="-10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Прямая соединительная линия 17"/>
          <p:cNvCxnSpPr/>
          <p:nvPr/>
        </p:nvCxnSpPr>
        <p:spPr>
          <a:xfrm>
            <a:off x="6804248" y="4437112"/>
            <a:ext cx="50405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94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  <a:endParaRPr lang="ru-RU" dirty="0"/>
          </a:p>
        </p:txBody>
      </p:sp>
      <p:pic>
        <p:nvPicPr>
          <p:cNvPr id="4" name="Picture 2" descr="http://mypresentation.ru/documents/9ec502c5295051bf182d7ac95413cbe2/im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126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181844" y="404664"/>
                <a:ext cx="8352928" cy="70637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8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Алгоритм использования функции </a:t>
                </a:r>
                <a:r>
                  <a:rPr lang="ru-RU" sz="28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y=Ф(x</a:t>
                </a:r>
                <a:r>
                  <a:rPr lang="ru-RU" sz="28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 в приближённых вычислениях</a:t>
                </a:r>
                <a:r>
                  <a:rPr lang="ru-RU" sz="28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Для вычисления вероятности </a:t>
                </a:r>
                <a:r>
                  <a:rPr lang="ru-RU" sz="2800" b="1" dirty="0" err="1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Pn</a:t>
                </a:r>
                <a:r>
                  <a:rPr lang="ru-RU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(к</a:t>
                </a:r>
                <a:r>
                  <a:rPr lang="ru-RU" sz="20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1≤</a:t>
                </a: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к≤к</a:t>
                </a:r>
                <a:r>
                  <a:rPr lang="ru-RU" sz="20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 следует:</a:t>
                </a:r>
              </a:p>
              <a:p>
                <a:pPr marL="457200" indent="-457200">
                  <a:buFont typeface="Wingdings" pitchFamily="2" charset="2"/>
                  <a:buChar char="Ø"/>
                </a:pP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проверить справедливость неравенства </a:t>
                </a:r>
                <a:r>
                  <a:rPr lang="en-US" sz="2800" b="1" dirty="0" err="1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npq</a:t>
                </a:r>
                <a:r>
                  <a:rPr lang="en-US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&gt;10</a:t>
                </a:r>
                <a:r>
                  <a:rPr lang="en-US" sz="2800" dirty="0"/>
                  <a:t>;</a:t>
                </a:r>
                <a:endParaRPr lang="ru-RU" sz="2800" dirty="0"/>
              </a:p>
              <a:p>
                <a:pPr marL="457200" indent="-457200">
                  <a:buFont typeface="Wingdings" pitchFamily="2" charset="2"/>
                  <a:buChar char="Ø"/>
                </a:pP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вычислить </a:t>
                </a: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sz="20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 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по формуле </a:t>
                </a:r>
                <a:r>
                  <a:rPr lang="ru-RU" sz="2800" b="1" dirty="0" err="1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sz="2000" b="1" dirty="0" err="1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ru-RU" sz="2800" b="1" i="0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np</m:t>
                        </m:r>
                      </m:num>
                      <m:den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√</m:t>
                        </m:r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npq</m:t>
                        </m:r>
                      </m:den>
                    </m:f>
                  </m:oMath>
                </a14:m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;</a:t>
                </a:r>
                <a:endParaRPr lang="ru-RU" sz="28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0" indent="-457200">
                  <a:buFont typeface="Wingdings" pitchFamily="2" charset="2"/>
                  <a:buChar char="Ø"/>
                </a:pP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вычислить </a:t>
                </a: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sz="20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 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по формуле </a:t>
                </a:r>
                <a:r>
                  <a:rPr lang="ru-RU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sz="20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ru-RU" sz="2800" b="1" i="0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np</m:t>
                        </m:r>
                      </m:num>
                      <m:den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√</m:t>
                        </m:r>
                        <m:r>
                          <m:rPr>
                            <m:nor/>
                          </m:rPr>
                          <a:rPr lang="ru-RU" sz="2800" b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npq</m:t>
                        </m:r>
                      </m:den>
                    </m:f>
                  </m:oMath>
                </a14:m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;</a:t>
                </a:r>
                <a:endParaRPr lang="ru-RU" sz="28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0" indent="-457200">
                  <a:buFont typeface="Wingdings" pitchFamily="2" charset="2"/>
                  <a:buChar char="Ø"/>
                </a:pP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по таблице вычислить значения  </a:t>
                </a:r>
                <a:r>
                  <a:rPr lang="ru-RU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Φ(x1)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 и </a:t>
                </a:r>
                <a:r>
                  <a:rPr lang="ru-RU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Φ(x2</a:t>
                </a: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ru-RU" sz="2800" dirty="0" smtClean="0">
                    <a:latin typeface="Times New Roman" pitchFamily="18" charset="0"/>
                    <a:cs typeface="Times New Roman" pitchFamily="18" charset="0"/>
                  </a:rPr>
                  <a:t>;</a:t>
                </a:r>
              </a:p>
              <a:p>
                <a:pPr marL="457200" indent="-457200">
                  <a:buFont typeface="Wingdings" pitchFamily="2" charset="2"/>
                  <a:buChar char="Ø"/>
                </a:pP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найти разность </a:t>
                </a:r>
                <a:r>
                  <a:rPr lang="el-GR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Φ(</a:t>
                </a:r>
                <a:r>
                  <a:rPr lang="en-US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x2)−</a:t>
                </a:r>
                <a:r>
                  <a:rPr lang="el-GR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Φ(</a:t>
                </a:r>
                <a:r>
                  <a:rPr lang="en-US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x1</a:t>
                </a:r>
                <a:r>
                  <a:rPr lang="en-US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en-US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en-US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                      </a:t>
                </a:r>
              </a:p>
              <a:p>
                <a:r>
                  <a:rPr lang="ru-RU" sz="28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                   </a:t>
                </a:r>
                <a:r>
                  <a:rPr lang="en-US" sz="3600" b="1" dirty="0" err="1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Pn</a:t>
                </a:r>
                <a:r>
                  <a:rPr lang="en-US" sz="36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(k1</a:t>
                </a:r>
                <a:r>
                  <a:rPr lang="en-US" sz="36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≤k≤k2)≈</a:t>
                </a:r>
                <a:r>
                  <a:rPr lang="el-GR" sz="36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Φ(</a:t>
                </a:r>
                <a:r>
                  <a:rPr lang="en-US" sz="36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x2)−</a:t>
                </a:r>
                <a:r>
                  <a:rPr lang="el-GR" sz="36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Φ(</a:t>
                </a:r>
                <a:r>
                  <a:rPr lang="en-US" sz="36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x1)</a:t>
                </a:r>
                <a:endParaRPr lang="ru-RU" sz="3600" b="1" dirty="0">
                  <a:solidFill>
                    <a:schemeClr val="accent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0" indent="-457200">
                  <a:buFont typeface="Wingdings" pitchFamily="2" charset="2"/>
                  <a:buChar char="Ø"/>
                </a:pP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0" indent="-457200">
                  <a:buFont typeface="Wingdings" pitchFamily="2" charset="2"/>
                  <a:buChar char="Ø"/>
                </a:pP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endParaRPr lang="ru-RU" sz="28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844" y="404664"/>
                <a:ext cx="8352928" cy="7063729"/>
              </a:xfrm>
              <a:prstGeom prst="rect">
                <a:avLst/>
              </a:prstGeom>
              <a:blipFill rotWithShape="1">
                <a:blip r:embed="rId3"/>
                <a:stretch>
                  <a:fillRect l="-1533" t="-8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106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2951797" y="3232245"/>
          <a:ext cx="3240405" cy="1261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0520"/>
                <a:gridCol w="1619885"/>
              </a:tblGrid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Вариант 1</a:t>
                      </a:r>
                      <a:endParaRPr lang="ru-RU" sz="1100">
                        <a:effectLst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Вариант 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25.10 в)</a:t>
                      </a:r>
                      <a:endParaRPr lang="ru-RU" sz="1100">
                        <a:effectLst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25.10 г)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25.17 г)</a:t>
                      </a:r>
                      <a:endParaRPr lang="ru-RU" sz="1100">
                        <a:effectLst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25.17 в)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2" descr="http://mypresentation.ru/documents/9ec502c5295051bf182d7ac95413cbe2/im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4" y="22845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75656" y="692696"/>
            <a:ext cx="612068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Самостоятельная работа.</a:t>
            </a:r>
          </a:p>
          <a:p>
            <a:pPr algn="ctr"/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281422"/>
              </p:ext>
            </p:extLst>
          </p:nvPr>
        </p:nvGraphicFramePr>
        <p:xfrm>
          <a:off x="1524000" y="1397000"/>
          <a:ext cx="6096000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50320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Вариант 1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Вариант2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407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25.10 в)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25.17 г)</a:t>
                      </a:r>
                    </a:p>
                    <a:p>
                      <a:pPr algn="ctr"/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25.10 г)</a:t>
                      </a:r>
                    </a:p>
                    <a:p>
                      <a:pPr algn="ctr"/>
                      <a:r>
                        <a:rPr lang="ru-RU" sz="2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25.17 в)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25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mypresentation.ru/documents/9ec502c5295051bf182d7ac95413cbe2/im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4" y="22845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63688" y="1196752"/>
            <a:ext cx="55446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Проверка самостоятельной работы.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123281"/>
              </p:ext>
            </p:extLst>
          </p:nvPr>
        </p:nvGraphicFramePr>
        <p:xfrm>
          <a:off x="1583668" y="2242090"/>
          <a:ext cx="5904656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2856656"/>
              </a:tblGrid>
              <a:tr h="50320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Вариант 1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Вариант2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407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kern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Ответ: 0,0242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Ответ: 0,383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kern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kern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Ответ: 0,0004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Ответ: 0,3413</a:t>
                      </a:r>
                    </a:p>
                    <a:p>
                      <a:pPr algn="ctr"/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51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4695065"/>
              </p:ext>
            </p:extLst>
          </p:nvPr>
        </p:nvGraphicFramePr>
        <p:xfrm>
          <a:off x="457200" y="1600200"/>
          <a:ext cx="8229600" cy="21168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1058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841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http://mypresentation.ru/documents/9ec502c5295051bf182d7ac95413cbe2/im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4" y="22845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19672" y="620687"/>
            <a:ext cx="56166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Подведение итогов.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Анкета.</a:t>
            </a:r>
          </a:p>
          <a:p>
            <a:pPr algn="ctr"/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451248"/>
              </p:ext>
            </p:extLst>
          </p:nvPr>
        </p:nvGraphicFramePr>
        <p:xfrm>
          <a:off x="1602557" y="1700808"/>
          <a:ext cx="6096000" cy="3931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уроке я работал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Своей работой на уроке я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 для меня показался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 урок я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Мое настроение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Материал урока был мне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активно / пассивно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доволен / не доволен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коротким / длинным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 устал / устал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стало лучше/ стало хуже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понятен / не понятен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полезен / бесполезен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интересен / скучен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60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mypresentation.ru/documents/9ec502c5295051bf182d7ac95413cbe2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24" y="-22285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987693"/>
            <a:ext cx="640871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на дом.</a:t>
            </a:r>
          </a:p>
          <a:p>
            <a:pPr algn="ctr"/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овторить теорию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§ 25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25.16 (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а,в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), 25.17 (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а,б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)              </a:t>
            </a:r>
          </a:p>
          <a:p>
            <a:pPr algn="ctr"/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11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mypresentation.ru/documents/9ec502c5295051bf182d7ac95413cbe2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161" descr="CBIZ0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0688"/>
            <a:ext cx="7704138" cy="646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2" y="1484784"/>
            <a:ext cx="24482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</a:t>
            </a:r>
          </a:p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урок!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00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115</Words>
  <Application>Microsoft Office PowerPoint</Application>
  <PresentationFormat>Экран (4:3)</PresentationFormat>
  <Paragraphs>86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dcterms:created xsi:type="dcterms:W3CDTF">2016-10-02T08:04:18Z</dcterms:created>
  <dcterms:modified xsi:type="dcterms:W3CDTF">2016-10-02T09:10:37Z</dcterms:modified>
</cp:coreProperties>
</file>